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6" r:id="rId3"/>
    <p:sldId id="288" r:id="rId4"/>
    <p:sldId id="287" r:id="rId5"/>
    <p:sldId id="262" r:id="rId6"/>
    <p:sldId id="263" r:id="rId7"/>
    <p:sldId id="264" r:id="rId8"/>
    <p:sldId id="265" r:id="rId9"/>
    <p:sldId id="266" r:id="rId10"/>
    <p:sldId id="257" r:id="rId11"/>
    <p:sldId id="267" r:id="rId12"/>
    <p:sldId id="268" r:id="rId13"/>
    <p:sldId id="269" r:id="rId14"/>
    <p:sldId id="270" r:id="rId15"/>
    <p:sldId id="271" r:id="rId16"/>
    <p:sldId id="272" r:id="rId17"/>
    <p:sldId id="256" r:id="rId18"/>
    <p:sldId id="275" r:id="rId19"/>
    <p:sldId id="276" r:id="rId20"/>
    <p:sldId id="277" r:id="rId21"/>
    <p:sldId id="278" r:id="rId22"/>
    <p:sldId id="279" r:id="rId23"/>
    <p:sldId id="274" r:id="rId24"/>
    <p:sldId id="273" r:id="rId25"/>
    <p:sldId id="290" r:id="rId26"/>
    <p:sldId id="280" r:id="rId27"/>
    <p:sldId id="291" r:id="rId28"/>
    <p:sldId id="293" r:id="rId29"/>
    <p:sldId id="292" r:id="rId30"/>
    <p:sldId id="281" r:id="rId31"/>
    <p:sldId id="284" r:id="rId32"/>
    <p:sldId id="289" r:id="rId33"/>
    <p:sldId id="259"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101" d="100"/>
          <a:sy n="101" d="100"/>
        </p:scale>
        <p:origin x="13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4B782A2-8EDF-4418-93AF-B996B7BD71FB}" type="datetimeFigureOut">
              <a:rPr lang="da-DK" smtClean="0"/>
              <a:t>07-12-2020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370376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4B782A2-8EDF-4418-93AF-B996B7BD71FB}" type="datetimeFigureOut">
              <a:rPr lang="da-DK" smtClean="0"/>
              <a:t>07-12-2020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126240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4B782A2-8EDF-4418-93AF-B996B7BD71FB}" type="datetimeFigureOut">
              <a:rPr lang="da-DK" smtClean="0"/>
              <a:t>07-12-2020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183868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4B782A2-8EDF-4418-93AF-B996B7BD71FB}" type="datetimeFigureOut">
              <a:rPr lang="da-DK" smtClean="0"/>
              <a:t>07-12-2020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54052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B4B782A2-8EDF-4418-93AF-B996B7BD71FB}" type="datetimeFigureOut">
              <a:rPr lang="da-DK" smtClean="0"/>
              <a:t>07-12-2020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79893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4B782A2-8EDF-4418-93AF-B996B7BD71FB}" type="datetimeFigureOut">
              <a:rPr lang="da-DK" smtClean="0"/>
              <a:t>07-12-2020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71292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4B782A2-8EDF-4418-93AF-B996B7BD71FB}" type="datetimeFigureOut">
              <a:rPr lang="da-DK" smtClean="0"/>
              <a:t>07-12-2020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196563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4B782A2-8EDF-4418-93AF-B996B7BD71FB}" type="datetimeFigureOut">
              <a:rPr lang="da-DK" smtClean="0"/>
              <a:t>07-12-2020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147100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4B782A2-8EDF-4418-93AF-B996B7BD71FB}" type="datetimeFigureOut">
              <a:rPr lang="da-DK" smtClean="0"/>
              <a:t>07-12-2020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298852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B4B782A2-8EDF-4418-93AF-B996B7BD71FB}" type="datetimeFigureOut">
              <a:rPr lang="da-DK" smtClean="0"/>
              <a:t>07-12-2020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14417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B4B782A2-8EDF-4418-93AF-B996B7BD71FB}" type="datetimeFigureOut">
              <a:rPr lang="da-DK" smtClean="0"/>
              <a:t>07-12-2020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D886938-3076-4DD4-86D7-4A45A06E81F6}" type="slidenum">
              <a:rPr lang="da-DK" smtClean="0"/>
              <a:t>‹nr.›</a:t>
            </a:fld>
            <a:endParaRPr lang="da-DK"/>
          </a:p>
        </p:txBody>
      </p:sp>
    </p:spTree>
    <p:extLst>
      <p:ext uri="{BB962C8B-B14F-4D97-AF65-F5344CB8AC3E}">
        <p14:creationId xmlns:p14="http://schemas.microsoft.com/office/powerpoint/2010/main" val="12643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782A2-8EDF-4418-93AF-B996B7BD71FB}" type="datetimeFigureOut">
              <a:rPr lang="da-DK" smtClean="0"/>
              <a:t>07-12-2020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86938-3076-4DD4-86D7-4A45A06E81F6}" type="slidenum">
              <a:rPr lang="da-DK" smtClean="0"/>
              <a:t>‹nr.›</a:t>
            </a:fld>
            <a:endParaRPr lang="da-DK"/>
          </a:p>
        </p:txBody>
      </p:sp>
    </p:spTree>
    <p:extLst>
      <p:ext uri="{BB962C8B-B14F-4D97-AF65-F5344CB8AC3E}">
        <p14:creationId xmlns:p14="http://schemas.microsoft.com/office/powerpoint/2010/main" val="274763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dirty="0" smtClean="0"/>
              <a:t>Grøntråd 13. maj 2019</a:t>
            </a:r>
            <a:endParaRPr lang="da-DK" dirty="0"/>
          </a:p>
        </p:txBody>
      </p:sp>
      <p:sp>
        <p:nvSpPr>
          <p:cNvPr id="5" name="Pladsholder til indhold 4"/>
          <p:cNvSpPr>
            <a:spLocks noGrp="1"/>
          </p:cNvSpPr>
          <p:nvPr>
            <p:ph idx="1"/>
          </p:nvPr>
        </p:nvSpPr>
        <p:spPr/>
        <p:txBody>
          <a:bodyPr/>
          <a:lstStyle/>
          <a:p>
            <a:r>
              <a:rPr lang="da-DK" dirty="0" smtClean="0"/>
              <a:t>Måling: Klimaskift rangerer som klodens største trussel</a:t>
            </a:r>
          </a:p>
          <a:p>
            <a:r>
              <a:rPr lang="da-DK" dirty="0"/>
              <a:t>Når temperaturerne stiger cirka en grad, vil dyrelivet bevæge sig 100 kilometer mod nord.</a:t>
            </a:r>
          </a:p>
        </p:txBody>
      </p:sp>
      <p:pic>
        <p:nvPicPr>
          <p:cNvPr id="6" name="Billede 5"/>
          <p:cNvPicPr>
            <a:picLocks noChangeAspect="1"/>
          </p:cNvPicPr>
          <p:nvPr/>
        </p:nvPicPr>
        <p:blipFill>
          <a:blip r:embed="rId2"/>
          <a:stretch>
            <a:fillRect/>
          </a:stretch>
        </p:blipFill>
        <p:spPr>
          <a:xfrm>
            <a:off x="838200" y="4965726"/>
            <a:ext cx="3914775" cy="1533525"/>
          </a:xfrm>
          <a:prstGeom prst="rect">
            <a:avLst/>
          </a:prstGeom>
        </p:spPr>
      </p:pic>
      <p:pic>
        <p:nvPicPr>
          <p:cNvPr id="7" name="Billede 6"/>
          <p:cNvPicPr>
            <a:picLocks noChangeAspect="1"/>
          </p:cNvPicPr>
          <p:nvPr/>
        </p:nvPicPr>
        <p:blipFill>
          <a:blip r:embed="rId3"/>
          <a:stretch>
            <a:fillRect/>
          </a:stretch>
        </p:blipFill>
        <p:spPr>
          <a:xfrm>
            <a:off x="5057775" y="5280832"/>
            <a:ext cx="5448300" cy="1057275"/>
          </a:xfrm>
          <a:prstGeom prst="rect">
            <a:avLst/>
          </a:prstGeom>
        </p:spPr>
      </p:pic>
      <p:pic>
        <p:nvPicPr>
          <p:cNvPr id="8" name="Billede 7"/>
          <p:cNvPicPr>
            <a:picLocks noChangeAspect="1"/>
          </p:cNvPicPr>
          <p:nvPr/>
        </p:nvPicPr>
        <p:blipFill>
          <a:blip r:embed="rId4"/>
          <a:stretch>
            <a:fillRect/>
          </a:stretch>
        </p:blipFill>
        <p:spPr>
          <a:xfrm>
            <a:off x="6863922" y="2705528"/>
            <a:ext cx="4066016" cy="2626101"/>
          </a:xfrm>
          <a:prstGeom prst="rect">
            <a:avLst/>
          </a:prstGeom>
        </p:spPr>
      </p:pic>
      <p:pic>
        <p:nvPicPr>
          <p:cNvPr id="9" name="Billede 8"/>
          <p:cNvPicPr>
            <a:picLocks noChangeAspect="1"/>
          </p:cNvPicPr>
          <p:nvPr/>
        </p:nvPicPr>
        <p:blipFill>
          <a:blip r:embed="rId5"/>
          <a:stretch>
            <a:fillRect/>
          </a:stretch>
        </p:blipFill>
        <p:spPr>
          <a:xfrm>
            <a:off x="834597" y="3184551"/>
            <a:ext cx="6029325" cy="1781175"/>
          </a:xfrm>
          <a:prstGeom prst="rect">
            <a:avLst/>
          </a:prstGeom>
        </p:spPr>
      </p:pic>
    </p:spTree>
    <p:extLst>
      <p:ext uri="{BB962C8B-B14F-4D97-AF65-F5344CB8AC3E}">
        <p14:creationId xmlns:p14="http://schemas.microsoft.com/office/powerpoint/2010/main" val="241059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746325" y="454745"/>
            <a:ext cx="11104712" cy="5822069"/>
          </a:xfrm>
          <a:prstGeom prst="rect">
            <a:avLst/>
          </a:prstGeom>
        </p:spPr>
      </p:pic>
    </p:spTree>
    <p:extLst>
      <p:ext uri="{BB962C8B-B14F-4D97-AF65-F5344CB8AC3E}">
        <p14:creationId xmlns:p14="http://schemas.microsoft.com/office/powerpoint/2010/main" val="76990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3600" b="1" dirty="0"/>
              <a:t>SRES-scenarierne og RCP-scenarierne sammenholdt</a:t>
            </a:r>
            <a:endParaRPr lang="da-DK" sz="3600" dirty="0"/>
          </a:p>
        </p:txBody>
      </p:sp>
      <p:pic>
        <p:nvPicPr>
          <p:cNvPr id="4" name="Pladsholder til indhold 3"/>
          <p:cNvPicPr>
            <a:picLocks noGrp="1" noChangeAspect="1"/>
          </p:cNvPicPr>
          <p:nvPr>
            <p:ph idx="1"/>
          </p:nvPr>
        </p:nvPicPr>
        <p:blipFill>
          <a:blip r:embed="rId2"/>
          <a:stretch>
            <a:fillRect/>
          </a:stretch>
        </p:blipFill>
        <p:spPr>
          <a:xfrm>
            <a:off x="2366210" y="1843007"/>
            <a:ext cx="7074921" cy="4638004"/>
          </a:xfrm>
          <a:prstGeom prst="rect">
            <a:avLst/>
          </a:prstGeom>
        </p:spPr>
      </p:pic>
      <p:sp>
        <p:nvSpPr>
          <p:cNvPr id="5" name="Tekstfelt 4"/>
          <p:cNvSpPr txBox="1"/>
          <p:nvPr/>
        </p:nvSpPr>
        <p:spPr>
          <a:xfrm>
            <a:off x="6874043" y="1965158"/>
            <a:ext cx="652743" cy="369332"/>
          </a:xfrm>
          <a:prstGeom prst="rect">
            <a:avLst/>
          </a:prstGeom>
          <a:noFill/>
        </p:spPr>
        <p:txBody>
          <a:bodyPr wrap="none" rtlCol="0">
            <a:spAutoFit/>
          </a:bodyPr>
          <a:lstStyle/>
          <a:p>
            <a:r>
              <a:rPr lang="da-DK" dirty="0" smtClean="0"/>
              <a:t>2007</a:t>
            </a:r>
            <a:endParaRPr lang="da-DK" dirty="0"/>
          </a:p>
        </p:txBody>
      </p:sp>
      <p:sp>
        <p:nvSpPr>
          <p:cNvPr id="6" name="Tekstfelt 5"/>
          <p:cNvSpPr txBox="1"/>
          <p:nvPr/>
        </p:nvSpPr>
        <p:spPr>
          <a:xfrm>
            <a:off x="4547937" y="1965158"/>
            <a:ext cx="652743" cy="369332"/>
          </a:xfrm>
          <a:prstGeom prst="rect">
            <a:avLst/>
          </a:prstGeom>
          <a:noFill/>
        </p:spPr>
        <p:txBody>
          <a:bodyPr wrap="none" rtlCol="0">
            <a:spAutoFit/>
          </a:bodyPr>
          <a:lstStyle/>
          <a:p>
            <a:r>
              <a:rPr lang="da-DK" dirty="0" smtClean="0"/>
              <a:t>2014</a:t>
            </a:r>
            <a:endParaRPr lang="da-DK" dirty="0"/>
          </a:p>
        </p:txBody>
      </p:sp>
    </p:spTree>
    <p:extLst>
      <p:ext uri="{BB962C8B-B14F-4D97-AF65-F5344CB8AC3E}">
        <p14:creationId xmlns:p14="http://schemas.microsoft.com/office/powerpoint/2010/main" val="3903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Klimaændringer i Danmark</a:t>
            </a:r>
            <a:endParaRPr lang="da-DK" dirty="0"/>
          </a:p>
        </p:txBody>
      </p:sp>
      <p:sp>
        <p:nvSpPr>
          <p:cNvPr id="3" name="Pladsholder til indhold 2"/>
          <p:cNvSpPr>
            <a:spLocks noGrp="1"/>
          </p:cNvSpPr>
          <p:nvPr>
            <p:ph idx="1"/>
          </p:nvPr>
        </p:nvSpPr>
        <p:spPr/>
        <p:txBody>
          <a:bodyPr>
            <a:normAutofit fontScale="70000" lnSpcReduction="20000"/>
          </a:bodyPr>
          <a:lstStyle/>
          <a:p>
            <a:pPr marL="0" indent="0">
              <a:buNone/>
            </a:pPr>
            <a:r>
              <a:rPr lang="da-DK" b="1" dirty="0"/>
              <a:t>Danmark får mere vand, mere vind og mere </a:t>
            </a:r>
            <a:r>
              <a:rPr lang="da-DK" b="1" dirty="0" smtClean="0"/>
              <a:t>varme</a:t>
            </a:r>
          </a:p>
          <a:p>
            <a:pPr marL="0" indent="0">
              <a:buNone/>
            </a:pPr>
            <a:r>
              <a:rPr lang="da-DK" b="1" dirty="0"/>
              <a:t/>
            </a:r>
            <a:br>
              <a:rPr lang="da-DK" b="1" dirty="0"/>
            </a:br>
            <a:r>
              <a:rPr lang="da-DK" dirty="0"/>
              <a:t>Danmark får i fremtiden et varmere og vådere vejr med flere ekstremer. Baseret på viden fra </a:t>
            </a:r>
            <a:r>
              <a:rPr lang="da-DK" dirty="0" err="1"/>
              <a:t>IPCC's</a:t>
            </a:r>
            <a:r>
              <a:rPr lang="da-DK" dirty="0"/>
              <a:t> femte hovedrapport finder du herunder de vigtigste forventede ændringer:</a:t>
            </a:r>
          </a:p>
          <a:p>
            <a:pPr marL="0" indent="0">
              <a:buNone/>
            </a:pPr>
            <a:r>
              <a:rPr lang="da-DK" dirty="0"/>
              <a:t> </a:t>
            </a:r>
          </a:p>
          <a:p>
            <a:r>
              <a:rPr lang="da-DK" b="1" dirty="0"/>
              <a:t>Mere regn.</a:t>
            </a:r>
            <a:r>
              <a:rPr lang="da-DK" dirty="0"/>
              <a:t> Vi får mere regn om vinteren og mindre om sommeren. Om sommeren får vi både flere tørkeperioder og kraftigere regnskyl.</a:t>
            </a:r>
          </a:p>
          <a:p>
            <a:r>
              <a:rPr lang="da-DK" b="1" dirty="0"/>
              <a:t>Mildere vintre.</a:t>
            </a:r>
            <a:r>
              <a:rPr lang="da-DK" dirty="0"/>
              <a:t> Vintrene vil blive mildere og fugtigere. Det betyder, at planternes vækstsæson kan blive forlænget.</a:t>
            </a:r>
          </a:p>
          <a:p>
            <a:r>
              <a:rPr lang="da-DK" b="1" dirty="0"/>
              <a:t>Varmere somre.</a:t>
            </a:r>
            <a:r>
              <a:rPr lang="da-DK" dirty="0"/>
              <a:t> Somrene bliver varmere, og der kan komme flere og længere hedebølger.</a:t>
            </a:r>
          </a:p>
          <a:p>
            <a:r>
              <a:rPr lang="da-DK" b="1" dirty="0"/>
              <a:t>Højere vandstand.</a:t>
            </a:r>
            <a:r>
              <a:rPr lang="da-DK" dirty="0"/>
              <a:t> Der forventes en generel vandstandsstigning i havene omkring Danmark.</a:t>
            </a:r>
          </a:p>
          <a:p>
            <a:r>
              <a:rPr lang="da-DK" b="1" dirty="0"/>
              <a:t>Mere vind.</a:t>
            </a:r>
            <a:r>
              <a:rPr lang="da-DK" dirty="0"/>
              <a:t> Vi kan forvente flere kraftige storme.</a:t>
            </a:r>
          </a:p>
          <a:p>
            <a:r>
              <a:rPr lang="da-DK" b="1" dirty="0"/>
              <a:t>Større skydække.</a:t>
            </a:r>
            <a:r>
              <a:rPr lang="da-DK" dirty="0"/>
              <a:t> Vi får generelt et svagt stigende skydække og stigningen vil være størst om vinteren</a:t>
            </a:r>
          </a:p>
          <a:p>
            <a:endParaRPr lang="da-DK" dirty="0"/>
          </a:p>
        </p:txBody>
      </p:sp>
    </p:spTree>
    <p:extLst>
      <p:ext uri="{BB962C8B-B14F-4D97-AF65-F5344CB8AC3E}">
        <p14:creationId xmlns:p14="http://schemas.microsoft.com/office/powerpoint/2010/main" val="41547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3200" dirty="0" smtClean="0"/>
              <a:t>Klimaændringer i Danmark frem til 2050 ifølge A1B scenarie</a:t>
            </a:r>
            <a:endParaRPr lang="da-DK" sz="3200" dirty="0"/>
          </a:p>
        </p:txBody>
      </p:sp>
      <p:pic>
        <p:nvPicPr>
          <p:cNvPr id="6" name="Pladsholder til indhold 5"/>
          <p:cNvPicPr>
            <a:picLocks noGrp="1" noChangeAspect="1"/>
          </p:cNvPicPr>
          <p:nvPr>
            <p:ph idx="1"/>
          </p:nvPr>
        </p:nvPicPr>
        <p:blipFill>
          <a:blip r:embed="rId2"/>
          <a:stretch>
            <a:fillRect/>
          </a:stretch>
        </p:blipFill>
        <p:spPr>
          <a:xfrm>
            <a:off x="838200" y="2268245"/>
            <a:ext cx="5601136" cy="3514934"/>
          </a:xfrm>
          <a:prstGeom prst="rect">
            <a:avLst/>
          </a:prstGeom>
        </p:spPr>
      </p:pic>
      <p:pic>
        <p:nvPicPr>
          <p:cNvPr id="7" name="Billede 6"/>
          <p:cNvPicPr>
            <a:picLocks noChangeAspect="1"/>
          </p:cNvPicPr>
          <p:nvPr/>
        </p:nvPicPr>
        <p:blipFill>
          <a:blip r:embed="rId3"/>
          <a:stretch>
            <a:fillRect/>
          </a:stretch>
        </p:blipFill>
        <p:spPr>
          <a:xfrm>
            <a:off x="6549440" y="2268245"/>
            <a:ext cx="5564038" cy="3266281"/>
          </a:xfrm>
          <a:prstGeom prst="rect">
            <a:avLst/>
          </a:prstGeom>
        </p:spPr>
      </p:pic>
    </p:spTree>
    <p:extLst>
      <p:ext uri="{BB962C8B-B14F-4D97-AF65-F5344CB8AC3E}">
        <p14:creationId xmlns:p14="http://schemas.microsoft.com/office/powerpoint/2010/main" val="2234269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stretch>
            <a:fillRect/>
          </a:stretch>
        </p:blipFill>
        <p:spPr>
          <a:xfrm>
            <a:off x="744956" y="2158206"/>
            <a:ext cx="4381500" cy="3381375"/>
          </a:xfrm>
          <a:prstGeom prst="rect">
            <a:avLst/>
          </a:prstGeom>
        </p:spPr>
      </p:pic>
      <p:pic>
        <p:nvPicPr>
          <p:cNvPr id="5" name="Billede 4"/>
          <p:cNvPicPr>
            <a:picLocks noChangeAspect="1"/>
          </p:cNvPicPr>
          <p:nvPr/>
        </p:nvPicPr>
        <p:blipFill>
          <a:blip r:embed="rId3"/>
          <a:stretch>
            <a:fillRect/>
          </a:stretch>
        </p:blipFill>
        <p:spPr>
          <a:xfrm>
            <a:off x="6594056" y="1764381"/>
            <a:ext cx="4410075" cy="4981575"/>
          </a:xfrm>
          <a:prstGeom prst="rect">
            <a:avLst/>
          </a:prstGeom>
        </p:spPr>
      </p:pic>
    </p:spTree>
    <p:extLst>
      <p:ext uri="{BB962C8B-B14F-4D97-AF65-F5344CB8AC3E}">
        <p14:creationId xmlns:p14="http://schemas.microsoft.com/office/powerpoint/2010/main" val="936044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Ændring i havniveau</a:t>
            </a:r>
            <a:endParaRPr lang="da-DK" dirty="0"/>
          </a:p>
        </p:txBody>
      </p:sp>
      <p:pic>
        <p:nvPicPr>
          <p:cNvPr id="4" name="Pladsholder til indhold 3"/>
          <p:cNvPicPr>
            <a:picLocks noGrp="1" noChangeAspect="1"/>
          </p:cNvPicPr>
          <p:nvPr>
            <p:ph idx="1"/>
          </p:nvPr>
        </p:nvPicPr>
        <p:blipFill>
          <a:blip r:embed="rId2"/>
          <a:stretch>
            <a:fillRect/>
          </a:stretch>
        </p:blipFill>
        <p:spPr>
          <a:xfrm>
            <a:off x="914400" y="1619948"/>
            <a:ext cx="4373696" cy="4422078"/>
          </a:xfrm>
          <a:prstGeom prst="rect">
            <a:avLst/>
          </a:prstGeom>
        </p:spPr>
      </p:pic>
      <p:pic>
        <p:nvPicPr>
          <p:cNvPr id="5" name="Billede 4"/>
          <p:cNvPicPr>
            <a:picLocks noChangeAspect="1"/>
          </p:cNvPicPr>
          <p:nvPr/>
        </p:nvPicPr>
        <p:blipFill>
          <a:blip r:embed="rId3"/>
          <a:stretch>
            <a:fillRect/>
          </a:stretch>
        </p:blipFill>
        <p:spPr>
          <a:xfrm>
            <a:off x="5364296" y="1619948"/>
            <a:ext cx="4942573" cy="3731544"/>
          </a:xfrm>
          <a:prstGeom prst="rect">
            <a:avLst/>
          </a:prstGeom>
        </p:spPr>
      </p:pic>
      <p:sp>
        <p:nvSpPr>
          <p:cNvPr id="6" name="Rektangel 5"/>
          <p:cNvSpPr/>
          <p:nvPr/>
        </p:nvSpPr>
        <p:spPr>
          <a:xfrm>
            <a:off x="5364296" y="5434082"/>
            <a:ext cx="4275529" cy="369332"/>
          </a:xfrm>
          <a:prstGeom prst="rect">
            <a:avLst/>
          </a:prstGeom>
        </p:spPr>
        <p:txBody>
          <a:bodyPr wrap="none">
            <a:spAutoFit/>
          </a:bodyPr>
          <a:lstStyle/>
          <a:p>
            <a:r>
              <a:rPr lang="da-DK" b="0" i="1" dirty="0" smtClean="0">
                <a:solidFill>
                  <a:srgbClr val="333333"/>
                </a:solidFill>
                <a:effectLst/>
                <a:latin typeface="Helvetica Neue"/>
              </a:rPr>
              <a:t>Middelvandsta</a:t>
            </a:r>
            <a:r>
              <a:rPr lang="da-DK" b="0" i="1" u="sng" dirty="0" smtClean="0">
                <a:solidFill>
                  <a:srgbClr val="333333"/>
                </a:solidFill>
                <a:effectLst/>
                <a:latin typeface="Helvetica Neue"/>
              </a:rPr>
              <a:t>nd</a:t>
            </a:r>
            <a:r>
              <a:rPr lang="da-DK" b="0" i="1" dirty="0" smtClean="0">
                <a:solidFill>
                  <a:srgbClr val="333333"/>
                </a:solidFill>
                <a:effectLst/>
                <a:latin typeface="Helvetica Neue"/>
              </a:rPr>
              <a:t> i Danmark 1900-2100 </a:t>
            </a:r>
            <a:endParaRPr lang="da-DK" dirty="0"/>
          </a:p>
        </p:txBody>
      </p:sp>
    </p:spTree>
    <p:extLst>
      <p:ext uri="{BB962C8B-B14F-4D97-AF65-F5344CB8AC3E}">
        <p14:creationId xmlns:p14="http://schemas.microsoft.com/office/powerpoint/2010/main" val="197700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Fordeling af regn på sommer og vinter (A1B)</a:t>
            </a:r>
            <a:endParaRPr lang="da-DK" dirty="0"/>
          </a:p>
        </p:txBody>
      </p:sp>
      <p:pic>
        <p:nvPicPr>
          <p:cNvPr id="4" name="Pladsholder til indhold 3"/>
          <p:cNvPicPr>
            <a:picLocks noGrp="1" noChangeAspect="1"/>
          </p:cNvPicPr>
          <p:nvPr>
            <p:ph idx="1"/>
          </p:nvPr>
        </p:nvPicPr>
        <p:blipFill>
          <a:blip r:embed="rId2"/>
          <a:stretch>
            <a:fillRect/>
          </a:stretch>
        </p:blipFill>
        <p:spPr>
          <a:xfrm>
            <a:off x="1466557" y="1844842"/>
            <a:ext cx="8821227" cy="4491790"/>
          </a:xfrm>
          <a:prstGeom prst="rect">
            <a:avLst/>
          </a:prstGeom>
        </p:spPr>
      </p:pic>
    </p:spTree>
    <p:extLst>
      <p:ext uri="{BB962C8B-B14F-4D97-AF65-F5344CB8AC3E}">
        <p14:creationId xmlns:p14="http://schemas.microsoft.com/office/powerpoint/2010/main" val="2343235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1007390" y="137902"/>
            <a:ext cx="10042902" cy="6495324"/>
          </a:xfrm>
          <a:prstGeom prst="rect">
            <a:avLst/>
          </a:prstGeom>
        </p:spPr>
      </p:pic>
    </p:spTree>
    <p:extLst>
      <p:ext uri="{BB962C8B-B14F-4D97-AF65-F5344CB8AC3E}">
        <p14:creationId xmlns:p14="http://schemas.microsoft.com/office/powerpoint/2010/main" val="1026034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1572125" y="546410"/>
            <a:ext cx="8810109" cy="5613758"/>
          </a:xfrm>
          <a:prstGeom prst="rect">
            <a:avLst/>
          </a:prstGeom>
        </p:spPr>
      </p:pic>
    </p:spTree>
    <p:extLst>
      <p:ext uri="{BB962C8B-B14F-4D97-AF65-F5344CB8AC3E}">
        <p14:creationId xmlns:p14="http://schemas.microsoft.com/office/powerpoint/2010/main" val="569180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4294967295"/>
          </p:nvPr>
        </p:nvPicPr>
        <p:blipFill>
          <a:blip r:embed="rId2"/>
          <a:stretch>
            <a:fillRect/>
          </a:stretch>
        </p:blipFill>
        <p:spPr>
          <a:xfrm>
            <a:off x="0" y="0"/>
            <a:ext cx="5962785" cy="6714869"/>
          </a:xfrm>
          <a:prstGeom prst="rect">
            <a:avLst/>
          </a:prstGeom>
        </p:spPr>
      </p:pic>
      <p:pic>
        <p:nvPicPr>
          <p:cNvPr id="5" name="Billede 4"/>
          <p:cNvPicPr>
            <a:picLocks noChangeAspect="1"/>
          </p:cNvPicPr>
          <p:nvPr/>
        </p:nvPicPr>
        <p:blipFill>
          <a:blip r:embed="rId3"/>
          <a:stretch>
            <a:fillRect/>
          </a:stretch>
        </p:blipFill>
        <p:spPr>
          <a:xfrm>
            <a:off x="5903495" y="90631"/>
            <a:ext cx="6002253" cy="6690584"/>
          </a:xfrm>
          <a:prstGeom prst="rect">
            <a:avLst/>
          </a:prstGeom>
        </p:spPr>
      </p:pic>
    </p:spTree>
    <p:extLst>
      <p:ext uri="{BB962C8B-B14F-4D97-AF65-F5344CB8AC3E}">
        <p14:creationId xmlns:p14="http://schemas.microsoft.com/office/powerpoint/2010/main" val="3077841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90230" y="0"/>
            <a:ext cx="2620019" cy="2291679"/>
          </a:xfrm>
          <a:prstGeom prst="rect">
            <a:avLst/>
          </a:prstGeom>
        </p:spPr>
      </p:pic>
      <p:pic>
        <p:nvPicPr>
          <p:cNvPr id="5" name="Billede 4"/>
          <p:cNvPicPr>
            <a:picLocks noChangeAspect="1"/>
          </p:cNvPicPr>
          <p:nvPr/>
        </p:nvPicPr>
        <p:blipFill>
          <a:blip r:embed="rId3"/>
          <a:stretch>
            <a:fillRect/>
          </a:stretch>
        </p:blipFill>
        <p:spPr>
          <a:xfrm>
            <a:off x="4179930" y="245719"/>
            <a:ext cx="7143750" cy="1819275"/>
          </a:xfrm>
          <a:prstGeom prst="rect">
            <a:avLst/>
          </a:prstGeom>
        </p:spPr>
      </p:pic>
      <p:pic>
        <p:nvPicPr>
          <p:cNvPr id="6" name="Billede 5"/>
          <p:cNvPicPr>
            <a:picLocks noChangeAspect="1"/>
          </p:cNvPicPr>
          <p:nvPr/>
        </p:nvPicPr>
        <p:blipFill>
          <a:blip r:embed="rId4"/>
          <a:stretch>
            <a:fillRect/>
          </a:stretch>
        </p:blipFill>
        <p:spPr>
          <a:xfrm>
            <a:off x="7531595" y="2064994"/>
            <a:ext cx="4008714" cy="4262824"/>
          </a:xfrm>
          <a:prstGeom prst="rect">
            <a:avLst/>
          </a:prstGeom>
        </p:spPr>
      </p:pic>
      <p:pic>
        <p:nvPicPr>
          <p:cNvPr id="7" name="Billede 6"/>
          <p:cNvPicPr>
            <a:picLocks noChangeAspect="1"/>
          </p:cNvPicPr>
          <p:nvPr/>
        </p:nvPicPr>
        <p:blipFill>
          <a:blip r:embed="rId5"/>
          <a:stretch>
            <a:fillRect/>
          </a:stretch>
        </p:blipFill>
        <p:spPr>
          <a:xfrm>
            <a:off x="576648" y="2439960"/>
            <a:ext cx="4456672" cy="4497082"/>
          </a:xfrm>
          <a:prstGeom prst="rect">
            <a:avLst/>
          </a:prstGeom>
        </p:spPr>
      </p:pic>
    </p:spTree>
    <p:extLst>
      <p:ext uri="{BB962C8B-B14F-4D97-AF65-F5344CB8AC3E}">
        <p14:creationId xmlns:p14="http://schemas.microsoft.com/office/powerpoint/2010/main" val="40418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0" y="0"/>
            <a:ext cx="5840361" cy="6858000"/>
          </a:xfrm>
          <a:prstGeom prst="rect">
            <a:avLst/>
          </a:prstGeom>
        </p:spPr>
      </p:pic>
      <p:pic>
        <p:nvPicPr>
          <p:cNvPr id="5" name="Billede 4"/>
          <p:cNvPicPr>
            <a:picLocks noChangeAspect="1"/>
          </p:cNvPicPr>
          <p:nvPr/>
        </p:nvPicPr>
        <p:blipFill>
          <a:blip r:embed="rId3"/>
          <a:stretch>
            <a:fillRect/>
          </a:stretch>
        </p:blipFill>
        <p:spPr>
          <a:xfrm>
            <a:off x="5840361" y="30402"/>
            <a:ext cx="6351639" cy="5688609"/>
          </a:xfrm>
          <a:prstGeom prst="rect">
            <a:avLst/>
          </a:prstGeom>
        </p:spPr>
      </p:pic>
    </p:spTree>
    <p:extLst>
      <p:ext uri="{BB962C8B-B14F-4D97-AF65-F5344CB8AC3E}">
        <p14:creationId xmlns:p14="http://schemas.microsoft.com/office/powerpoint/2010/main" val="256935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0" y="69683"/>
            <a:ext cx="5807242" cy="4857750"/>
          </a:xfrm>
          <a:prstGeom prst="rect">
            <a:avLst/>
          </a:prstGeom>
        </p:spPr>
      </p:pic>
      <p:pic>
        <p:nvPicPr>
          <p:cNvPr id="5" name="Billede 4"/>
          <p:cNvPicPr>
            <a:picLocks noChangeAspect="1"/>
          </p:cNvPicPr>
          <p:nvPr/>
        </p:nvPicPr>
        <p:blipFill>
          <a:blip r:embed="rId3"/>
          <a:stretch>
            <a:fillRect/>
          </a:stretch>
        </p:blipFill>
        <p:spPr>
          <a:xfrm>
            <a:off x="5807242" y="69683"/>
            <a:ext cx="6343650" cy="5229225"/>
          </a:xfrm>
          <a:prstGeom prst="rect">
            <a:avLst/>
          </a:prstGeom>
        </p:spPr>
      </p:pic>
    </p:spTree>
    <p:extLst>
      <p:ext uri="{BB962C8B-B14F-4D97-AF65-F5344CB8AC3E}">
        <p14:creationId xmlns:p14="http://schemas.microsoft.com/office/powerpoint/2010/main" val="2858717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0" y="192506"/>
            <a:ext cx="6015789" cy="6238875"/>
          </a:xfrm>
          <a:prstGeom prst="rect">
            <a:avLst/>
          </a:prstGeom>
        </p:spPr>
      </p:pic>
      <p:pic>
        <p:nvPicPr>
          <p:cNvPr id="5" name="Billede 4"/>
          <p:cNvPicPr>
            <a:picLocks noChangeAspect="1"/>
          </p:cNvPicPr>
          <p:nvPr/>
        </p:nvPicPr>
        <p:blipFill>
          <a:blip r:embed="rId3"/>
          <a:stretch>
            <a:fillRect/>
          </a:stretch>
        </p:blipFill>
        <p:spPr>
          <a:xfrm>
            <a:off x="6015789" y="192506"/>
            <a:ext cx="6219825" cy="4105275"/>
          </a:xfrm>
          <a:prstGeom prst="rect">
            <a:avLst/>
          </a:prstGeom>
        </p:spPr>
      </p:pic>
    </p:spTree>
    <p:extLst>
      <p:ext uri="{BB962C8B-B14F-4D97-AF65-F5344CB8AC3E}">
        <p14:creationId xmlns:p14="http://schemas.microsoft.com/office/powerpoint/2010/main" val="890884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Øget vindhastighed, højere bølger</a:t>
            </a:r>
            <a:endParaRPr lang="da-DK" dirty="0"/>
          </a:p>
        </p:txBody>
      </p:sp>
      <p:pic>
        <p:nvPicPr>
          <p:cNvPr id="6" name="Pladsholder til indhold 5"/>
          <p:cNvPicPr>
            <a:picLocks noGrp="1" noChangeAspect="1"/>
          </p:cNvPicPr>
          <p:nvPr>
            <p:ph idx="1"/>
          </p:nvPr>
        </p:nvPicPr>
        <p:blipFill>
          <a:blip r:embed="rId2"/>
          <a:stretch>
            <a:fillRect/>
          </a:stretch>
        </p:blipFill>
        <p:spPr>
          <a:xfrm>
            <a:off x="2334127" y="1690688"/>
            <a:ext cx="7523746" cy="4961980"/>
          </a:xfrm>
          <a:prstGeom prst="rect">
            <a:avLst/>
          </a:prstGeom>
        </p:spPr>
      </p:pic>
    </p:spTree>
    <p:extLst>
      <p:ext uri="{BB962C8B-B14F-4D97-AF65-F5344CB8AC3E}">
        <p14:creationId xmlns:p14="http://schemas.microsoft.com/office/powerpoint/2010/main" val="280593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Anvendt stormflodsdata</a:t>
            </a:r>
            <a:endParaRPr lang="da-DK" dirty="0"/>
          </a:p>
        </p:txBody>
      </p:sp>
      <p:pic>
        <p:nvPicPr>
          <p:cNvPr id="4" name="Pladsholder til indhold 3"/>
          <p:cNvPicPr>
            <a:picLocks noGrp="1" noChangeAspect="1"/>
          </p:cNvPicPr>
          <p:nvPr>
            <p:ph idx="1"/>
          </p:nvPr>
        </p:nvPicPr>
        <p:blipFill>
          <a:blip r:embed="rId2"/>
          <a:stretch>
            <a:fillRect/>
          </a:stretch>
        </p:blipFill>
        <p:spPr>
          <a:xfrm>
            <a:off x="1259807" y="1690688"/>
            <a:ext cx="9544050" cy="2219325"/>
          </a:xfrm>
          <a:prstGeom prst="rect">
            <a:avLst/>
          </a:prstGeom>
        </p:spPr>
      </p:pic>
      <p:pic>
        <p:nvPicPr>
          <p:cNvPr id="5" name="Billede 4"/>
          <p:cNvPicPr>
            <a:picLocks noChangeAspect="1"/>
          </p:cNvPicPr>
          <p:nvPr/>
        </p:nvPicPr>
        <p:blipFill>
          <a:blip r:embed="rId3"/>
          <a:stretch>
            <a:fillRect/>
          </a:stretch>
        </p:blipFill>
        <p:spPr>
          <a:xfrm>
            <a:off x="1522245" y="3910013"/>
            <a:ext cx="8810625" cy="2419350"/>
          </a:xfrm>
          <a:prstGeom prst="rect">
            <a:avLst/>
          </a:prstGeom>
        </p:spPr>
      </p:pic>
    </p:spTree>
    <p:extLst>
      <p:ext uri="{BB962C8B-B14F-4D97-AF65-F5344CB8AC3E}">
        <p14:creationId xmlns:p14="http://schemas.microsoft.com/office/powerpoint/2010/main" val="1723536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733167" y="331303"/>
            <a:ext cx="8964055" cy="6246867"/>
          </a:xfrm>
          <a:prstGeom prst="rect">
            <a:avLst/>
          </a:prstGeom>
        </p:spPr>
      </p:pic>
    </p:spTree>
    <p:extLst>
      <p:ext uri="{BB962C8B-B14F-4D97-AF65-F5344CB8AC3E}">
        <p14:creationId xmlns:p14="http://schemas.microsoft.com/office/powerpoint/2010/main" val="376641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rot="5400000">
            <a:off x="1955711" y="920994"/>
            <a:ext cx="6854569" cy="5019442"/>
          </a:xfrm>
          <a:prstGeom prst="rect">
            <a:avLst/>
          </a:prstGeom>
        </p:spPr>
      </p:pic>
    </p:spTree>
    <p:extLst>
      <p:ext uri="{BB962C8B-B14F-4D97-AF65-F5344CB8AC3E}">
        <p14:creationId xmlns:p14="http://schemas.microsoft.com/office/powerpoint/2010/main" val="1863338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1326293" y="0"/>
            <a:ext cx="9292280" cy="6749500"/>
          </a:xfrm>
          <a:prstGeom prst="rect">
            <a:avLst/>
          </a:prstGeom>
        </p:spPr>
      </p:pic>
    </p:spTree>
    <p:extLst>
      <p:ext uri="{BB962C8B-B14F-4D97-AF65-F5344CB8AC3E}">
        <p14:creationId xmlns:p14="http://schemas.microsoft.com/office/powerpoint/2010/main" val="1561917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594919" y="0"/>
            <a:ext cx="6235657" cy="6826121"/>
          </a:xfrm>
          <a:prstGeom prst="rect">
            <a:avLst/>
          </a:prstGeom>
        </p:spPr>
      </p:pic>
    </p:spTree>
    <p:extLst>
      <p:ext uri="{BB962C8B-B14F-4D97-AF65-F5344CB8AC3E}">
        <p14:creationId xmlns:p14="http://schemas.microsoft.com/office/powerpoint/2010/main" val="411726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586682" y="0"/>
            <a:ext cx="6754690" cy="6746789"/>
          </a:xfrm>
          <a:prstGeom prst="rect">
            <a:avLst/>
          </a:prstGeom>
          <a:ln>
            <a:solidFill>
              <a:srgbClr val="000000">
                <a:alpha val="3922"/>
              </a:srgbClr>
            </a:solidFill>
          </a:ln>
        </p:spPr>
      </p:pic>
    </p:spTree>
    <p:extLst>
      <p:ext uri="{BB962C8B-B14F-4D97-AF65-F5344CB8AC3E}">
        <p14:creationId xmlns:p14="http://schemas.microsoft.com/office/powerpoint/2010/main" val="159792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a-DK" dirty="0" smtClean="0"/>
              <a:t>Spørgsmål til Grøntråd</a:t>
            </a:r>
            <a:endParaRPr lang="da-DK" dirty="0"/>
          </a:p>
        </p:txBody>
      </p:sp>
      <p:sp>
        <p:nvSpPr>
          <p:cNvPr id="4" name="Pladsholder til indhold 3"/>
          <p:cNvSpPr>
            <a:spLocks noGrp="1"/>
          </p:cNvSpPr>
          <p:nvPr>
            <p:ph idx="1"/>
          </p:nvPr>
        </p:nvSpPr>
        <p:spPr/>
        <p:txBody>
          <a:bodyPr>
            <a:normAutofit lnSpcReduction="10000"/>
          </a:bodyPr>
          <a:lstStyle/>
          <a:p>
            <a:pPr marL="514350" indent="-514350">
              <a:buFont typeface="+mj-lt"/>
              <a:buAutoNum type="arabicPeriod"/>
            </a:pPr>
            <a:r>
              <a:rPr lang="da-DK" dirty="0" smtClean="0"/>
              <a:t>Hvor meget stiger temperaturen frem til 2100?</a:t>
            </a:r>
          </a:p>
          <a:p>
            <a:pPr marL="514350" indent="-514350">
              <a:buFont typeface="+mj-lt"/>
              <a:buAutoNum type="arabicPeriod"/>
            </a:pPr>
            <a:r>
              <a:rPr lang="da-DK" dirty="0" smtClean="0"/>
              <a:t>Hvor meget stiger havniveauet frem til 2100?</a:t>
            </a:r>
          </a:p>
          <a:p>
            <a:pPr marL="514350" indent="-514350">
              <a:buFont typeface="+mj-lt"/>
              <a:buAutoNum type="arabicPeriod"/>
            </a:pPr>
            <a:r>
              <a:rPr lang="da-DK" dirty="0" smtClean="0"/>
              <a:t>Hvor meget stiger grundvandet frem til 2100?</a:t>
            </a:r>
          </a:p>
          <a:p>
            <a:pPr marL="514350" indent="-514350">
              <a:buFont typeface="+mj-lt"/>
              <a:buAutoNum type="arabicPeriod"/>
            </a:pPr>
            <a:r>
              <a:rPr lang="da-DK" dirty="0" smtClean="0"/>
              <a:t>Hvordan ændre nedbøren sig frem til 2100?</a:t>
            </a:r>
          </a:p>
          <a:p>
            <a:pPr marL="514350" indent="-514350">
              <a:buFont typeface="+mj-lt"/>
              <a:buAutoNum type="arabicPeriod"/>
            </a:pPr>
            <a:r>
              <a:rPr lang="da-DK" dirty="0" smtClean="0"/>
              <a:t>Kommer der flere oversvømmelser fra vandløb frem til 2100?</a:t>
            </a:r>
          </a:p>
          <a:p>
            <a:pPr marL="514350" indent="-514350">
              <a:buFont typeface="+mj-lt"/>
              <a:buAutoNum type="arabicPeriod"/>
            </a:pPr>
            <a:r>
              <a:rPr lang="da-DK" dirty="0" smtClean="0"/>
              <a:t>Kommer der flere oversvømmelser fra havet frem til 2100?</a:t>
            </a:r>
          </a:p>
          <a:p>
            <a:pPr marL="514350" indent="-514350">
              <a:buFont typeface="+mj-lt"/>
              <a:buAutoNum type="arabicPeriod"/>
            </a:pPr>
            <a:r>
              <a:rPr lang="da-DK" dirty="0" smtClean="0"/>
              <a:t>Hvilket tidsperspektiv bør Frederikshavn kommune lægge til grund for vurdering af fremtidens klima?</a:t>
            </a:r>
          </a:p>
          <a:p>
            <a:pPr marL="514350" indent="-514350">
              <a:buFont typeface="+mj-lt"/>
              <a:buAutoNum type="arabicPeriod"/>
            </a:pPr>
            <a:r>
              <a:rPr lang="da-DK" dirty="0" smtClean="0"/>
              <a:t>Kriterier for hvilke arealer der ikke skal beskyttes?</a:t>
            </a:r>
          </a:p>
          <a:p>
            <a:endParaRPr lang="da-DK" dirty="0" smtClean="0"/>
          </a:p>
          <a:p>
            <a:endParaRPr lang="da-DK" dirty="0" smtClean="0"/>
          </a:p>
          <a:p>
            <a:endParaRPr lang="da-DK" dirty="0" smtClean="0"/>
          </a:p>
          <a:p>
            <a:endParaRPr lang="da-DK" dirty="0"/>
          </a:p>
        </p:txBody>
      </p:sp>
    </p:spTree>
    <p:extLst>
      <p:ext uri="{BB962C8B-B14F-4D97-AF65-F5344CB8AC3E}">
        <p14:creationId xmlns:p14="http://schemas.microsoft.com/office/powerpoint/2010/main" val="242011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3624262" y="976312"/>
            <a:ext cx="4943475" cy="4905375"/>
          </a:xfrm>
          <a:prstGeom prst="rect">
            <a:avLst/>
          </a:prstGeom>
        </p:spPr>
      </p:pic>
    </p:spTree>
    <p:extLst>
      <p:ext uri="{BB962C8B-B14F-4D97-AF65-F5344CB8AC3E}">
        <p14:creationId xmlns:p14="http://schemas.microsoft.com/office/powerpoint/2010/main" val="2457495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Nødvendige beslutninger</a:t>
            </a:r>
            <a:endParaRPr lang="da-DK" dirty="0"/>
          </a:p>
        </p:txBody>
      </p:sp>
      <p:sp>
        <p:nvSpPr>
          <p:cNvPr id="3" name="Pladsholder til tekst 2"/>
          <p:cNvSpPr>
            <a:spLocks noGrp="1"/>
          </p:cNvSpPr>
          <p:nvPr>
            <p:ph type="body" idx="1"/>
          </p:nvPr>
        </p:nvSpPr>
        <p:spPr/>
        <p:txBody>
          <a:bodyPr/>
          <a:lstStyle/>
          <a:p>
            <a:r>
              <a:rPr lang="da-DK" dirty="0"/>
              <a:t>P</a:t>
            </a:r>
            <a:r>
              <a:rPr lang="da-DK" dirty="0" smtClean="0"/>
              <a:t>olitisk</a:t>
            </a:r>
            <a:endParaRPr lang="da-DK" dirty="0"/>
          </a:p>
        </p:txBody>
      </p:sp>
      <p:sp>
        <p:nvSpPr>
          <p:cNvPr id="4" name="Pladsholder til indhold 3"/>
          <p:cNvSpPr>
            <a:spLocks noGrp="1"/>
          </p:cNvSpPr>
          <p:nvPr>
            <p:ph sz="half" idx="2"/>
          </p:nvPr>
        </p:nvSpPr>
        <p:spPr/>
        <p:txBody>
          <a:bodyPr>
            <a:normAutofit fontScale="85000" lnSpcReduction="20000"/>
          </a:bodyPr>
          <a:lstStyle/>
          <a:p>
            <a:r>
              <a:rPr lang="da-DK" dirty="0" smtClean="0"/>
              <a:t>Valg af klimascenarie (RCP 2,6, 4,5, 6,0 og 8.5)</a:t>
            </a:r>
          </a:p>
          <a:p>
            <a:r>
              <a:rPr lang="da-DK" dirty="0" smtClean="0"/>
              <a:t>Valg af tidsperspektiv der anvendes (50 år/100 år)</a:t>
            </a:r>
          </a:p>
          <a:p>
            <a:r>
              <a:rPr lang="da-DK" dirty="0" smtClean="0"/>
              <a:t>Tages stilling til om der anvendes samme tidsperspektiv i hele kommunen. Evt. beslutte sorterings kriterier.</a:t>
            </a:r>
          </a:p>
          <a:p>
            <a:r>
              <a:rPr lang="da-DK" dirty="0" smtClean="0"/>
              <a:t>Prioriterings rækkefølge på opgaver.</a:t>
            </a:r>
          </a:p>
          <a:p>
            <a:r>
              <a:rPr lang="da-DK" dirty="0" smtClean="0"/>
              <a:t>Sikring/beredskabsplan for eksisterende områder</a:t>
            </a:r>
            <a:endParaRPr lang="da-DK" dirty="0"/>
          </a:p>
        </p:txBody>
      </p:sp>
      <p:sp>
        <p:nvSpPr>
          <p:cNvPr id="5" name="Pladsholder til tekst 4"/>
          <p:cNvSpPr>
            <a:spLocks noGrp="1"/>
          </p:cNvSpPr>
          <p:nvPr>
            <p:ph type="body" sz="quarter" idx="3"/>
          </p:nvPr>
        </p:nvSpPr>
        <p:spPr/>
        <p:txBody>
          <a:bodyPr/>
          <a:lstStyle/>
          <a:p>
            <a:r>
              <a:rPr lang="da-DK" dirty="0" smtClean="0"/>
              <a:t>Administrativ</a:t>
            </a:r>
            <a:endParaRPr lang="da-DK" dirty="0"/>
          </a:p>
        </p:txBody>
      </p:sp>
      <p:sp>
        <p:nvSpPr>
          <p:cNvPr id="6" name="Pladsholder til indhold 5"/>
          <p:cNvSpPr>
            <a:spLocks noGrp="1"/>
          </p:cNvSpPr>
          <p:nvPr>
            <p:ph sz="quarter" idx="4"/>
          </p:nvPr>
        </p:nvSpPr>
        <p:spPr/>
        <p:txBody>
          <a:bodyPr>
            <a:normAutofit fontScale="85000" lnSpcReduction="20000"/>
          </a:bodyPr>
          <a:lstStyle/>
          <a:p>
            <a:r>
              <a:rPr lang="da-DK" dirty="0" smtClean="0"/>
              <a:t>Tage stilling økonomi/ressourcer på udarbejdelse af klimaplanen.</a:t>
            </a:r>
          </a:p>
          <a:p>
            <a:r>
              <a:rPr lang="da-DK" dirty="0" smtClean="0"/>
              <a:t>Komme med indstilling til det politiske system om sikringsniveau, tidsperspektiv og skal alle sikres, og/eller til samme niveau. Hvis forskel, skal der tages stilling til kriterier der anvendes til sortering.</a:t>
            </a:r>
          </a:p>
          <a:p>
            <a:r>
              <a:rPr lang="da-DK" dirty="0" smtClean="0"/>
              <a:t>Udarbejde økonomiske overslag på løsninger</a:t>
            </a:r>
          </a:p>
          <a:p>
            <a:r>
              <a:rPr lang="da-DK" dirty="0" smtClean="0"/>
              <a:t>Samarbejde med NOBR om evt. beredskabsplaner </a:t>
            </a:r>
            <a:endParaRPr lang="da-DK" dirty="0"/>
          </a:p>
        </p:txBody>
      </p:sp>
    </p:spTree>
    <p:extLst>
      <p:ext uri="{BB962C8B-B14F-4D97-AF65-F5344CB8AC3E}">
        <p14:creationId xmlns:p14="http://schemas.microsoft.com/office/powerpoint/2010/main" val="814574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a-DK" dirty="0" smtClean="0"/>
              <a:t>Spørgsmål til Grøntråd</a:t>
            </a:r>
            <a:endParaRPr lang="da-DK" dirty="0"/>
          </a:p>
        </p:txBody>
      </p:sp>
      <p:sp>
        <p:nvSpPr>
          <p:cNvPr id="4" name="Pladsholder til indhold 3"/>
          <p:cNvSpPr>
            <a:spLocks noGrp="1"/>
          </p:cNvSpPr>
          <p:nvPr>
            <p:ph idx="1"/>
          </p:nvPr>
        </p:nvSpPr>
        <p:spPr/>
        <p:txBody>
          <a:bodyPr>
            <a:normAutofit lnSpcReduction="10000"/>
          </a:bodyPr>
          <a:lstStyle/>
          <a:p>
            <a:pPr marL="514350" indent="-514350">
              <a:buFont typeface="+mj-lt"/>
              <a:buAutoNum type="arabicPeriod"/>
            </a:pPr>
            <a:r>
              <a:rPr lang="da-DK" dirty="0" smtClean="0"/>
              <a:t>Hvor meget stiger temperaturen frem til 2100?</a:t>
            </a:r>
          </a:p>
          <a:p>
            <a:pPr marL="514350" indent="-514350">
              <a:buFont typeface="+mj-lt"/>
              <a:buAutoNum type="arabicPeriod"/>
            </a:pPr>
            <a:r>
              <a:rPr lang="da-DK" dirty="0" smtClean="0"/>
              <a:t>Hvor meget stiger havniveauet frem til 2100?</a:t>
            </a:r>
          </a:p>
          <a:p>
            <a:pPr marL="514350" indent="-514350">
              <a:buFont typeface="+mj-lt"/>
              <a:buAutoNum type="arabicPeriod"/>
            </a:pPr>
            <a:r>
              <a:rPr lang="da-DK" dirty="0" smtClean="0"/>
              <a:t>Hvor meget stiger grundvandet frem til 2100?</a:t>
            </a:r>
          </a:p>
          <a:p>
            <a:pPr marL="514350" indent="-514350">
              <a:buFont typeface="+mj-lt"/>
              <a:buAutoNum type="arabicPeriod"/>
            </a:pPr>
            <a:r>
              <a:rPr lang="da-DK" dirty="0" smtClean="0"/>
              <a:t>Hvordan ændre nedbøren sig frem til 2100?</a:t>
            </a:r>
          </a:p>
          <a:p>
            <a:pPr marL="514350" indent="-514350">
              <a:buFont typeface="+mj-lt"/>
              <a:buAutoNum type="arabicPeriod"/>
            </a:pPr>
            <a:r>
              <a:rPr lang="da-DK" dirty="0" smtClean="0"/>
              <a:t>Kommer der flere oversvømmelser fra vandløb frem til 2100?</a:t>
            </a:r>
          </a:p>
          <a:p>
            <a:pPr marL="514350" indent="-514350">
              <a:buFont typeface="+mj-lt"/>
              <a:buAutoNum type="arabicPeriod"/>
            </a:pPr>
            <a:r>
              <a:rPr lang="da-DK" dirty="0" smtClean="0"/>
              <a:t>Kommer der flere oversvømmelser fra havet frem til 2100?</a:t>
            </a:r>
          </a:p>
          <a:p>
            <a:pPr marL="514350" indent="-514350">
              <a:buFont typeface="+mj-lt"/>
              <a:buAutoNum type="arabicPeriod"/>
            </a:pPr>
            <a:r>
              <a:rPr lang="da-DK" dirty="0" smtClean="0"/>
              <a:t>Hvilket tidsperspektiv bør Frederikshavn kommune lægge til grund for vurdering af fremtidens klima?</a:t>
            </a:r>
          </a:p>
          <a:p>
            <a:pPr marL="514350" indent="-514350">
              <a:buFont typeface="+mj-lt"/>
              <a:buAutoNum type="arabicPeriod"/>
            </a:pPr>
            <a:r>
              <a:rPr lang="da-DK" dirty="0" smtClean="0"/>
              <a:t>Kriterier for hvilke arealer der ikke skal beskyttes?</a:t>
            </a:r>
          </a:p>
          <a:p>
            <a:endParaRPr lang="da-DK" dirty="0" smtClean="0"/>
          </a:p>
          <a:p>
            <a:endParaRPr lang="da-DK" dirty="0" smtClean="0"/>
          </a:p>
          <a:p>
            <a:endParaRPr lang="da-DK" dirty="0" smtClean="0"/>
          </a:p>
          <a:p>
            <a:endParaRPr lang="da-DK" dirty="0"/>
          </a:p>
        </p:txBody>
      </p:sp>
    </p:spTree>
    <p:extLst>
      <p:ext uri="{BB962C8B-B14F-4D97-AF65-F5344CB8AC3E}">
        <p14:creationId xmlns:p14="http://schemas.microsoft.com/office/powerpoint/2010/main" val="4247167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278401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573331"/>
            <a:ext cx="12192000" cy="5882123"/>
          </a:xfrm>
          <a:prstGeom prst="rect">
            <a:avLst/>
          </a:prstGeom>
        </p:spPr>
        <p:txBody>
          <a:bodyPr wrap="square">
            <a:spAutoFit/>
          </a:bodyPr>
          <a:lstStyle/>
          <a:p>
            <a:pPr>
              <a:lnSpc>
                <a:spcPct val="105000"/>
              </a:lnSpc>
              <a:spcAft>
                <a:spcPts val="800"/>
              </a:spcAft>
            </a:pPr>
            <a:r>
              <a:rPr lang="da-DK" dirty="0">
                <a:latin typeface="Calibri" panose="020F0502020204030204" pitchFamily="34" charset="0"/>
                <a:ea typeface="Calibri" panose="020F0502020204030204" pitchFamily="34" charset="0"/>
              </a:rPr>
              <a:t>Der skal udarbejdes et oplæg til valg af klimascenarie ud fra </a:t>
            </a:r>
            <a:r>
              <a:rPr lang="da-DK" dirty="0" err="1">
                <a:latin typeface="Calibri" panose="020F0502020204030204" pitchFamily="34" charset="0"/>
                <a:ea typeface="Calibri" panose="020F0502020204030204" pitchFamily="34" charset="0"/>
              </a:rPr>
              <a:t>IPCC´s</a:t>
            </a:r>
            <a:r>
              <a:rPr lang="da-DK" dirty="0">
                <a:latin typeface="Calibri" panose="020F0502020204030204" pitchFamily="34" charset="0"/>
                <a:ea typeface="Calibri" panose="020F0502020204030204" pitchFamily="34" charset="0"/>
              </a:rPr>
              <a:t> femte hovedrapport.</a:t>
            </a:r>
          </a:p>
          <a:p>
            <a:pPr>
              <a:lnSpc>
                <a:spcPct val="105000"/>
              </a:lnSpc>
              <a:spcAft>
                <a:spcPts val="800"/>
              </a:spcAft>
            </a:pPr>
            <a:r>
              <a:rPr lang="da-DK" dirty="0">
                <a:latin typeface="Calibri" panose="020F0502020204030204" pitchFamily="34" charset="0"/>
                <a:ea typeface="Calibri" panose="020F0502020204030204" pitchFamily="34" charset="0"/>
              </a:rPr>
              <a:t>RCP scenarie for højvandshændelser </a:t>
            </a:r>
            <a:r>
              <a:rPr lang="da-DK" dirty="0">
                <a:solidFill>
                  <a:srgbClr val="FF0000"/>
                </a:solidFill>
                <a:latin typeface="Calibri" panose="020F0502020204030204" pitchFamily="34" charset="0"/>
                <a:ea typeface="Calibri" panose="020F0502020204030204" pitchFamily="34" charset="0"/>
              </a:rPr>
              <a:t>oplæg RCP 8.5</a:t>
            </a:r>
            <a:endParaRPr lang="da-DK" dirty="0">
              <a:latin typeface="Calibri" panose="020F0502020204030204" pitchFamily="34" charset="0"/>
              <a:ea typeface="Calibri" panose="020F0502020204030204" pitchFamily="34" charset="0"/>
            </a:endParaRPr>
          </a:p>
          <a:p>
            <a:pPr>
              <a:lnSpc>
                <a:spcPct val="105000"/>
              </a:lnSpc>
              <a:spcAft>
                <a:spcPts val="800"/>
              </a:spcAft>
            </a:pPr>
            <a:r>
              <a:rPr lang="da-DK" dirty="0">
                <a:latin typeface="Calibri" panose="020F0502020204030204" pitchFamily="34" charset="0"/>
                <a:ea typeface="Calibri" panose="020F0502020204030204" pitchFamily="34" charset="0"/>
              </a:rPr>
              <a:t>RCP scenarie for vandløbsstigninger </a:t>
            </a:r>
            <a:r>
              <a:rPr lang="da-DK" dirty="0">
                <a:solidFill>
                  <a:srgbClr val="FF0000"/>
                </a:solidFill>
                <a:latin typeface="Calibri" panose="020F0502020204030204" pitchFamily="34" charset="0"/>
                <a:ea typeface="Calibri" panose="020F0502020204030204" pitchFamily="34" charset="0"/>
              </a:rPr>
              <a:t>oplæg RCP 8.5</a:t>
            </a:r>
            <a:endParaRPr lang="da-DK" dirty="0">
              <a:latin typeface="Calibri" panose="020F0502020204030204" pitchFamily="34" charset="0"/>
              <a:ea typeface="Calibri" panose="020F0502020204030204" pitchFamily="34" charset="0"/>
            </a:endParaRPr>
          </a:p>
          <a:p>
            <a:pPr>
              <a:lnSpc>
                <a:spcPct val="105000"/>
              </a:lnSpc>
              <a:spcAft>
                <a:spcPts val="800"/>
              </a:spcAft>
            </a:pPr>
            <a:r>
              <a:rPr lang="da-DK" dirty="0">
                <a:latin typeface="Calibri" panose="020F0502020204030204" pitchFamily="34" charset="0"/>
                <a:ea typeface="Calibri" panose="020F0502020204030204" pitchFamily="34" charset="0"/>
              </a:rPr>
              <a:t>RCP scenarie for grundvandsstigninger </a:t>
            </a:r>
            <a:r>
              <a:rPr lang="da-DK" dirty="0">
                <a:solidFill>
                  <a:srgbClr val="FF0000"/>
                </a:solidFill>
                <a:latin typeface="Calibri" panose="020F0502020204030204" pitchFamily="34" charset="0"/>
                <a:ea typeface="Calibri" panose="020F0502020204030204" pitchFamily="34" charset="0"/>
              </a:rPr>
              <a:t>oplæg RCP 8.5</a:t>
            </a:r>
            <a:endParaRPr lang="da-DK" dirty="0">
              <a:latin typeface="Calibri" panose="020F0502020204030204" pitchFamily="34" charset="0"/>
              <a:ea typeface="Calibri" panose="020F0502020204030204" pitchFamily="34" charset="0"/>
            </a:endParaRPr>
          </a:p>
          <a:p>
            <a:pPr>
              <a:lnSpc>
                <a:spcPct val="105000"/>
              </a:lnSpc>
              <a:spcAft>
                <a:spcPts val="800"/>
              </a:spcAft>
            </a:pPr>
            <a:r>
              <a:rPr lang="da-DK" dirty="0">
                <a:latin typeface="Calibri" panose="020F0502020204030204" pitchFamily="34" charset="0"/>
                <a:ea typeface="Calibri" panose="020F0502020204030204" pitchFamily="34" charset="0"/>
              </a:rPr>
              <a:t>RCP scenarie for oversvømmelse fra nedbør </a:t>
            </a:r>
            <a:r>
              <a:rPr lang="da-DK" dirty="0">
                <a:solidFill>
                  <a:srgbClr val="FF0000"/>
                </a:solidFill>
                <a:latin typeface="Calibri" panose="020F0502020204030204" pitchFamily="34" charset="0"/>
                <a:ea typeface="Calibri" panose="020F0502020204030204" pitchFamily="34" charset="0"/>
              </a:rPr>
              <a:t>oplæg RCP 8.5</a:t>
            </a:r>
            <a:endParaRPr lang="da-DK" dirty="0">
              <a:latin typeface="Calibri" panose="020F0502020204030204" pitchFamily="34" charset="0"/>
              <a:ea typeface="Calibri" panose="020F0502020204030204" pitchFamily="34" charset="0"/>
            </a:endParaRPr>
          </a:p>
          <a:p>
            <a:pPr>
              <a:lnSpc>
                <a:spcPct val="105000"/>
              </a:lnSpc>
              <a:spcAft>
                <a:spcPts val="800"/>
              </a:spcAft>
            </a:pPr>
            <a:r>
              <a:rPr lang="da-DK" dirty="0">
                <a:latin typeface="Calibri" panose="020F0502020204030204" pitchFamily="34" charset="0"/>
                <a:ea typeface="Calibri" panose="020F0502020204030204" pitchFamily="34" charset="0"/>
              </a:rPr>
              <a:t>RCP scenarie for oversvømmelse fra spildevandsanlæg</a:t>
            </a:r>
            <a:r>
              <a:rPr lang="da-DK" dirty="0">
                <a:solidFill>
                  <a:srgbClr val="FF0000"/>
                </a:solidFill>
                <a:latin typeface="Calibri" panose="020F0502020204030204" pitchFamily="34" charset="0"/>
                <a:ea typeface="Calibri" panose="020F0502020204030204" pitchFamily="34" charset="0"/>
              </a:rPr>
              <a:t> ?</a:t>
            </a:r>
            <a:endParaRPr lang="da-DK" dirty="0">
              <a:latin typeface="Calibri" panose="020F0502020204030204" pitchFamily="34" charset="0"/>
              <a:ea typeface="Calibri" panose="020F0502020204030204" pitchFamily="34" charset="0"/>
            </a:endParaRPr>
          </a:p>
          <a:p>
            <a:pPr>
              <a:lnSpc>
                <a:spcPct val="105000"/>
              </a:lnSpc>
              <a:spcAft>
                <a:spcPts val="800"/>
              </a:spcAft>
            </a:pPr>
            <a:r>
              <a:rPr lang="da-DK" dirty="0">
                <a:latin typeface="Calibri" panose="020F0502020204030204" pitchFamily="34" charset="0"/>
                <a:ea typeface="Calibri" panose="020F0502020204030204" pitchFamily="34" charset="0"/>
              </a:rPr>
              <a:t> </a:t>
            </a:r>
          </a:p>
          <a:p>
            <a:pPr marL="342900" indent="-342900">
              <a:lnSpc>
                <a:spcPct val="90000"/>
              </a:lnSpc>
              <a:spcAft>
                <a:spcPts val="800"/>
              </a:spcAft>
              <a:buFont typeface="+mj-lt"/>
              <a:buAutoNum type="arabicPeriod"/>
            </a:pPr>
            <a:r>
              <a:rPr lang="da-DK" dirty="0">
                <a:latin typeface="Calibri" panose="020F0502020204030204" pitchFamily="34" charset="0"/>
                <a:ea typeface="Calibri" panose="020F0502020204030204" pitchFamily="34" charset="0"/>
              </a:rPr>
              <a:t>Der skal tages stilling til det tidsperspektiv der skal inddrages.</a:t>
            </a:r>
          </a:p>
          <a:p>
            <a:pPr marL="342900" indent="-342900">
              <a:lnSpc>
                <a:spcPct val="105000"/>
              </a:lnSpc>
              <a:spcAft>
                <a:spcPts val="800"/>
              </a:spcAft>
              <a:buFont typeface="+mj-lt"/>
              <a:buAutoNum type="arabicPeriod"/>
            </a:pPr>
            <a:r>
              <a:rPr lang="da-DK" dirty="0" smtClean="0">
                <a:latin typeface="Calibri" panose="020F0502020204030204" pitchFamily="34" charset="0"/>
                <a:ea typeface="Calibri" panose="020F0502020204030204" pitchFamily="34" charset="0"/>
              </a:rPr>
              <a:t>Der </a:t>
            </a:r>
            <a:r>
              <a:rPr lang="da-DK" dirty="0">
                <a:latin typeface="Calibri" panose="020F0502020204030204" pitchFamily="34" charset="0"/>
                <a:ea typeface="Calibri" panose="020F0502020204030204" pitchFamily="34" charset="0"/>
              </a:rPr>
              <a:t>skal skabes et overblik over kortmateriale og andre kilder til data.</a:t>
            </a:r>
          </a:p>
          <a:p>
            <a:pPr marL="342900" indent="-342900">
              <a:lnSpc>
                <a:spcPct val="90000"/>
              </a:lnSpc>
              <a:spcAft>
                <a:spcPts val="800"/>
              </a:spcAft>
              <a:buFont typeface="+mj-lt"/>
              <a:buAutoNum type="arabicPeriod"/>
            </a:pPr>
            <a:r>
              <a:rPr lang="da-DK" dirty="0" smtClean="0">
                <a:latin typeface="Calibri" panose="020F0502020204030204" pitchFamily="34" charset="0"/>
                <a:ea typeface="Calibri" panose="020F0502020204030204" pitchFamily="34" charset="0"/>
              </a:rPr>
              <a:t>Der </a:t>
            </a:r>
            <a:r>
              <a:rPr lang="da-DK" dirty="0">
                <a:latin typeface="Calibri" panose="020F0502020204030204" pitchFamily="34" charset="0"/>
                <a:ea typeface="Calibri" panose="020F0502020204030204" pitchFamily="34" charset="0"/>
              </a:rPr>
              <a:t>skal ske en opdateret udpegning af risikoområder. Samt en nøjere beskrivelse af det enkelte områdes udfordringer.</a:t>
            </a:r>
          </a:p>
          <a:p>
            <a:pPr marL="342900" indent="-342900">
              <a:lnSpc>
                <a:spcPct val="105000"/>
              </a:lnSpc>
              <a:spcAft>
                <a:spcPts val="800"/>
              </a:spcAft>
              <a:buFont typeface="+mj-lt"/>
              <a:buAutoNum type="arabicPeriod"/>
            </a:pPr>
            <a:r>
              <a:rPr lang="da-DK" dirty="0" smtClean="0">
                <a:latin typeface="Calibri" panose="020F0502020204030204" pitchFamily="34" charset="0"/>
                <a:ea typeface="Calibri" panose="020F0502020204030204" pitchFamily="34" charset="0"/>
              </a:rPr>
              <a:t>Der </a:t>
            </a:r>
            <a:r>
              <a:rPr lang="da-DK" dirty="0">
                <a:latin typeface="Calibri" panose="020F0502020204030204" pitchFamily="34" charset="0"/>
                <a:ea typeface="Calibri" panose="020F0502020204030204" pitchFamily="34" charset="0"/>
              </a:rPr>
              <a:t>skal ske en udpegning af indsatsområder, og der skal foretages en skønsmæssig økonomisk vurdering af de enkelte udfordringer</a:t>
            </a:r>
          </a:p>
          <a:p>
            <a:pPr marL="342900" indent="-342900">
              <a:lnSpc>
                <a:spcPct val="105000"/>
              </a:lnSpc>
              <a:spcAft>
                <a:spcPts val="800"/>
              </a:spcAft>
              <a:buFont typeface="+mj-lt"/>
              <a:buAutoNum type="arabicPeriod"/>
            </a:pPr>
            <a:r>
              <a:rPr lang="da-DK" dirty="0" smtClean="0">
                <a:latin typeface="Calibri" panose="020F0502020204030204" pitchFamily="34" charset="0"/>
                <a:ea typeface="Calibri" panose="020F0502020204030204" pitchFamily="34" charset="0"/>
              </a:rPr>
              <a:t>Der </a:t>
            </a:r>
            <a:r>
              <a:rPr lang="da-DK" dirty="0">
                <a:latin typeface="Calibri" panose="020F0502020204030204" pitchFamily="34" charset="0"/>
                <a:ea typeface="Calibri" panose="020F0502020204030204" pitchFamily="34" charset="0"/>
              </a:rPr>
              <a:t>skal være fokus på rekreative værdier og inddragelse af offentligheden. Involveringen af offentligheden vil typisk bestå af 2 grupper, den gruppe der evt. skal bidrage økonomisk til sikringen og den gruppe, som typisk vil være brugere af området, som rekreativt areal o. lign</a:t>
            </a:r>
          </a:p>
          <a:p>
            <a:pPr marL="342900" indent="-342900">
              <a:lnSpc>
                <a:spcPct val="105000"/>
              </a:lnSpc>
              <a:spcAft>
                <a:spcPts val="800"/>
              </a:spcAft>
              <a:buFont typeface="+mj-lt"/>
              <a:buAutoNum type="arabicPeriod"/>
            </a:pPr>
            <a:r>
              <a:rPr lang="da-DK" dirty="0">
                <a:solidFill>
                  <a:srgbClr val="FF0000"/>
                </a:solidFill>
                <a:latin typeface="Calibri" panose="020F0502020204030204" pitchFamily="34" charset="0"/>
                <a:ea typeface="Calibri" panose="020F0502020204030204" pitchFamily="34" charset="0"/>
              </a:rPr>
              <a:t>Borger inddragelse ?</a:t>
            </a:r>
            <a:endParaRPr lang="da-DK"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8546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RCP-scenarierne</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Forud </a:t>
            </a:r>
            <a:r>
              <a:rPr lang="da-DK" dirty="0"/>
              <a:t>for arbejdet med </a:t>
            </a:r>
            <a:r>
              <a:rPr lang="da-DK" dirty="0" err="1"/>
              <a:t>IPCC’s</a:t>
            </a:r>
            <a:r>
              <a:rPr lang="da-DK" dirty="0"/>
              <a:t> femte hovedrapport har man defineret en række nye repræsentative koncentrationsscenarier, RCP-scenarierne (</a:t>
            </a:r>
            <a:r>
              <a:rPr lang="da-DK" dirty="0" err="1"/>
              <a:t>Representative</a:t>
            </a:r>
            <a:r>
              <a:rPr lang="da-DK" dirty="0"/>
              <a:t> </a:t>
            </a:r>
            <a:r>
              <a:rPr lang="da-DK" dirty="0" err="1"/>
              <a:t>Concentration</a:t>
            </a:r>
            <a:r>
              <a:rPr lang="da-DK" dirty="0"/>
              <a:t> </a:t>
            </a:r>
            <a:r>
              <a:rPr lang="da-DK" dirty="0" err="1"/>
              <a:t>Pathways</a:t>
            </a:r>
            <a:r>
              <a:rPr lang="da-DK" dirty="0"/>
              <a:t>), som med tiden vil erstatte de hidtidige SRES (Special Report on Emissions Scenarios) standardscenarier.</a:t>
            </a:r>
          </a:p>
          <a:p>
            <a:pPr marL="0" indent="0">
              <a:buNone/>
            </a:pPr>
            <a:r>
              <a:rPr lang="da-DK" dirty="0"/>
              <a:t> </a:t>
            </a:r>
          </a:p>
          <a:p>
            <a:r>
              <a:rPr lang="da-DK" dirty="0"/>
              <a:t>I modsætning til SRES scenarierne er flere af de nye scenarier specifikt formuleret som stabiliseringsscenarier, der alene er baseret på udviklingen af drivhusgassernes koncentration i atmosfæren.</a:t>
            </a:r>
          </a:p>
          <a:p>
            <a:pPr marL="0" indent="0">
              <a:buNone/>
            </a:pPr>
            <a:endParaRPr lang="da-DK" dirty="0"/>
          </a:p>
          <a:p>
            <a:r>
              <a:rPr lang="da-DK" dirty="0"/>
              <a:t>Formålet med de nye scenarier er at imødekomme beslutningstageres behov for at kunne vurdere konsekvenserne af de forventede klimaforandringer under forskellige grader af global opvarmning herunder effekten af at reducere udslippene. Dermed forbedres grundlaget for at kunne vurdere passende klimatilpasningstiltag og reduktion af drivhusgasudledningerne</a:t>
            </a:r>
          </a:p>
          <a:p>
            <a:endParaRPr lang="da-DK" dirty="0"/>
          </a:p>
        </p:txBody>
      </p:sp>
    </p:spTree>
    <p:extLst>
      <p:ext uri="{BB962C8B-B14F-4D97-AF65-F5344CB8AC3E}">
        <p14:creationId xmlns:p14="http://schemas.microsoft.com/office/powerpoint/2010/main" val="220607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b="1" dirty="0"/>
              <a:t>Hovedbudskaber fra synteserapporten til </a:t>
            </a:r>
            <a:r>
              <a:rPr lang="da-DK" sz="2800" b="1" dirty="0" err="1"/>
              <a:t>IPCC's</a:t>
            </a:r>
            <a:r>
              <a:rPr lang="da-DK" sz="2800" b="1" dirty="0"/>
              <a:t> femte hovedrapport</a:t>
            </a:r>
            <a:endParaRPr lang="da-DK" sz="2800" dirty="0"/>
          </a:p>
        </p:txBody>
      </p:sp>
      <p:sp>
        <p:nvSpPr>
          <p:cNvPr id="3" name="Pladsholder til indhold 2"/>
          <p:cNvSpPr>
            <a:spLocks noGrp="1"/>
          </p:cNvSpPr>
          <p:nvPr>
            <p:ph idx="1"/>
          </p:nvPr>
        </p:nvSpPr>
        <p:spPr/>
        <p:txBody>
          <a:bodyPr>
            <a:normAutofit fontScale="92500" lnSpcReduction="10000"/>
          </a:bodyPr>
          <a:lstStyle/>
          <a:p>
            <a:r>
              <a:rPr lang="da-DK" dirty="0"/>
              <a:t>Klimasystemets opvarmning er utvetydig. Atmosfæren og havene er blevet varmere, mængderne af is og sne er reduceret, og havniveauet er steget.</a:t>
            </a:r>
          </a:p>
          <a:p>
            <a:r>
              <a:rPr lang="da-DK" dirty="0"/>
              <a:t>Hvert af de seneste tre årtier har været tiltagende varmere ved jordens overflade end noget forudgående årti siden 1850.</a:t>
            </a:r>
            <a:r>
              <a:rPr lang="da-DK" b="1" dirty="0"/>
              <a:t> Den globale middeloverfladetemperatur viser en opvarmning på 0,85 °C i perioden 1880-2012</a:t>
            </a:r>
            <a:r>
              <a:rPr lang="da-DK" dirty="0" smtClean="0"/>
              <a:t>. </a:t>
            </a:r>
          </a:p>
          <a:p>
            <a:r>
              <a:rPr lang="da-DK" b="1" dirty="0" smtClean="0"/>
              <a:t>Havniveauet er steget 24 cm siden 1850</a:t>
            </a:r>
            <a:r>
              <a:rPr lang="da-DK" dirty="0" smtClean="0"/>
              <a:t>.</a:t>
            </a:r>
            <a:endParaRPr lang="da-DK" dirty="0"/>
          </a:p>
          <a:p>
            <a:r>
              <a:rPr lang="da-DK" dirty="0"/>
              <a:t>Fortsat udledning af drivhusgasser vil forårsage yderligere opvarmning og varige ændringer i alle dele af klimasystemet, hvilket øger sandsynligheden for alvorlige, udbredte og uoprettelige konsekvenser for mennesker og økosystemer.</a:t>
            </a:r>
          </a:p>
          <a:p>
            <a:endParaRPr lang="da-DK" dirty="0"/>
          </a:p>
        </p:txBody>
      </p:sp>
    </p:spTree>
    <p:extLst>
      <p:ext uri="{BB962C8B-B14F-4D97-AF65-F5344CB8AC3E}">
        <p14:creationId xmlns:p14="http://schemas.microsoft.com/office/powerpoint/2010/main" val="17675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b="1" dirty="0"/>
              <a:t>Hovedbudskaber fra synteserapporten til </a:t>
            </a:r>
            <a:r>
              <a:rPr lang="da-DK" sz="2800" b="1" dirty="0" err="1"/>
              <a:t>IPCC's</a:t>
            </a:r>
            <a:r>
              <a:rPr lang="da-DK" sz="2800" b="1" dirty="0"/>
              <a:t> femte hovedrapport</a:t>
            </a:r>
            <a:endParaRPr lang="da-DK" sz="2800" dirty="0"/>
          </a:p>
        </p:txBody>
      </p:sp>
      <p:sp>
        <p:nvSpPr>
          <p:cNvPr id="3" name="Pladsholder til indhold 2"/>
          <p:cNvSpPr>
            <a:spLocks noGrp="1"/>
          </p:cNvSpPr>
          <p:nvPr>
            <p:ph idx="1"/>
          </p:nvPr>
        </p:nvSpPr>
        <p:spPr/>
        <p:txBody>
          <a:bodyPr>
            <a:normAutofit fontScale="85000" lnSpcReduction="10000"/>
          </a:bodyPr>
          <a:lstStyle/>
          <a:p>
            <a:r>
              <a:rPr lang="da-DK" dirty="0"/>
              <a:t>Uden øget handling vil opvarmningen i slutningen af århundredet </a:t>
            </a:r>
            <a:r>
              <a:rPr lang="da-DK" b="1" dirty="0"/>
              <a:t>nå 3,7-4,8 °C i forhold til det førindustrielle niveau</a:t>
            </a:r>
            <a:r>
              <a:rPr lang="da-DK" dirty="0"/>
              <a:t>, og det vil selv med klimatilpasningstiltag føre til meget høj risiko for alvorlige, udbredte og irreversible konsekvenser på globalt plan.</a:t>
            </a:r>
          </a:p>
          <a:p>
            <a:r>
              <a:rPr lang="da-DK" b="1" dirty="0"/>
              <a:t>Tilpasning kan reducere klimarelaterede risici</a:t>
            </a:r>
            <a:r>
              <a:rPr lang="da-DK" dirty="0"/>
              <a:t>, men der er grænser for, hvor effektiv tilpasningen kan være, hvis ikke udledningen af drivhusgasser reduceres.</a:t>
            </a:r>
          </a:p>
          <a:p>
            <a:r>
              <a:rPr lang="da-DK" dirty="0"/>
              <a:t>Det er stadig muligt at reducere udledningerne til det niveau, der er nødvendigt for </a:t>
            </a:r>
            <a:r>
              <a:rPr lang="da-DK" b="1" dirty="0"/>
              <a:t>at begrænse opvarmningen til 2 °C</a:t>
            </a:r>
            <a:r>
              <a:rPr lang="da-DK" dirty="0"/>
              <a:t>, men dette kræver betydelige reduktioner over de næste få årtier, og at de globale udledninger bringes til eller under nul i slutningen af århundredet.</a:t>
            </a:r>
          </a:p>
          <a:p>
            <a:r>
              <a:rPr lang="da-DK" dirty="0"/>
              <a:t>Både reduktions- og tilpasningsindsatsen kan desuden medføre betydelige positive sidegevinster, herunder forbedret luftkvalitet, øget energisikkerhed, reduceret vandforbrug og bæredygtig landbrugs- og skovdrift</a:t>
            </a:r>
          </a:p>
          <a:p>
            <a:endParaRPr lang="da-DK" dirty="0"/>
          </a:p>
        </p:txBody>
      </p:sp>
    </p:spTree>
    <p:extLst>
      <p:ext uri="{BB962C8B-B14F-4D97-AF65-F5344CB8AC3E}">
        <p14:creationId xmlns:p14="http://schemas.microsoft.com/office/powerpoint/2010/main" val="256860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b="1" dirty="0"/>
              <a:t>Hovedbudskaber fra synteserapporten til </a:t>
            </a:r>
            <a:r>
              <a:rPr lang="da-DK" sz="2800" b="1" dirty="0" err="1"/>
              <a:t>IPCC's</a:t>
            </a:r>
            <a:r>
              <a:rPr lang="da-DK" sz="2800" b="1" dirty="0"/>
              <a:t> femte hovedrapport</a:t>
            </a:r>
            <a:endParaRPr lang="da-DK" sz="2800" dirty="0"/>
          </a:p>
        </p:txBody>
      </p:sp>
      <p:sp>
        <p:nvSpPr>
          <p:cNvPr id="3" name="Pladsholder til indhold 2"/>
          <p:cNvSpPr>
            <a:spLocks noGrp="1"/>
          </p:cNvSpPr>
          <p:nvPr>
            <p:ph idx="1"/>
          </p:nvPr>
        </p:nvSpPr>
        <p:spPr/>
        <p:txBody>
          <a:bodyPr>
            <a:normAutofit fontScale="92500"/>
          </a:bodyPr>
          <a:lstStyle/>
          <a:p>
            <a:r>
              <a:rPr lang="da-DK" dirty="0"/>
              <a:t>Muligheden for tilpasning eksisterer i alle sektorer, men implementeringen og potentialet for at reducere klimarelaterede risici er forskellig for de enkelte sektorer og regioner.</a:t>
            </a:r>
          </a:p>
          <a:p>
            <a:r>
              <a:rPr lang="da-DK" dirty="0"/>
              <a:t>Der findes mulige reduktionstiltag i alle større sektorer. Det mest omkostningseffektive er en tilgang, der kombinerer øget energieffektivisering, en omlægning til fossilfri energiforsyning og en reduktion i udslip fra samt et øget optag af drivhusgasser i skove og jorde.</a:t>
            </a:r>
          </a:p>
          <a:p>
            <a:r>
              <a:rPr lang="da-DK" b="1" dirty="0"/>
              <a:t>Rapporten viser, at det kræver en reduktion i de globale drivhusgasudledninger på 40-70 pct. i 2050 i forhold til 2010, hvis vi skal have en sandsynlig chance for at holde den globale opvarmning under 2 grader</a:t>
            </a:r>
          </a:p>
          <a:p>
            <a:endParaRPr lang="da-DK" dirty="0"/>
          </a:p>
        </p:txBody>
      </p:sp>
    </p:spTree>
    <p:extLst>
      <p:ext uri="{BB962C8B-B14F-4D97-AF65-F5344CB8AC3E}">
        <p14:creationId xmlns:p14="http://schemas.microsoft.com/office/powerpoint/2010/main" val="82609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Normalperioder</a:t>
            </a:r>
            <a:endParaRPr lang="da-DK" dirty="0"/>
          </a:p>
        </p:txBody>
      </p:sp>
      <p:sp>
        <p:nvSpPr>
          <p:cNvPr id="3" name="Pladsholder til indhold 2"/>
          <p:cNvSpPr>
            <a:spLocks noGrp="1"/>
          </p:cNvSpPr>
          <p:nvPr>
            <p:ph idx="1"/>
          </p:nvPr>
        </p:nvSpPr>
        <p:spPr/>
        <p:txBody>
          <a:bodyPr/>
          <a:lstStyle/>
          <a:p>
            <a:r>
              <a:rPr lang="da-DK" dirty="0" smtClean="0">
                <a:solidFill>
                  <a:srgbClr val="FF0000"/>
                </a:solidFill>
              </a:rPr>
              <a:t>Beregninger </a:t>
            </a:r>
            <a:r>
              <a:rPr lang="da-DK" dirty="0">
                <a:solidFill>
                  <a:srgbClr val="FF0000"/>
                </a:solidFill>
              </a:rPr>
              <a:t>foretaget med RCP-scenarier anvender perioden 1986-2005 som referenceperiode, mens SRES-scenarierne anvender perioden 1961-1990 som referenceperiode. </a:t>
            </a:r>
            <a:r>
              <a:rPr lang="da-DK" dirty="0"/>
              <a:t>Det vil sige, at klimaparametre som </a:t>
            </a:r>
            <a:r>
              <a:rPr lang="da-DK" b="1" dirty="0"/>
              <a:t>nedbør, temperatur og vind </a:t>
            </a:r>
            <a:r>
              <a:rPr lang="da-DK" dirty="0"/>
              <a:t>sættes i forhold til gennemsnitsværdier for denne periode for at vurdere udviklingen over tid.</a:t>
            </a:r>
          </a:p>
          <a:p>
            <a:pPr marL="0" indent="0">
              <a:buNone/>
            </a:pPr>
            <a:endParaRPr lang="da-DK" dirty="0"/>
          </a:p>
          <a:p>
            <a:r>
              <a:rPr lang="da-DK" dirty="0"/>
              <a:t>Kun RCP2.6-scenariet fra FN's klimapanel forventes at føre til en global temperaturstigning, der </a:t>
            </a:r>
            <a:r>
              <a:rPr lang="da-DK" b="1" dirty="0"/>
              <a:t>overholder EU’s 2 graders målsætning</a:t>
            </a:r>
          </a:p>
          <a:p>
            <a:endParaRPr lang="da-DK" dirty="0"/>
          </a:p>
        </p:txBody>
      </p:sp>
    </p:spTree>
    <p:extLst>
      <p:ext uri="{BB962C8B-B14F-4D97-AF65-F5344CB8AC3E}">
        <p14:creationId xmlns:p14="http://schemas.microsoft.com/office/powerpoint/2010/main" val="232547007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1202</Words>
  <Application>Microsoft Office PowerPoint</Application>
  <PresentationFormat>Widescreen</PresentationFormat>
  <Paragraphs>93</Paragraphs>
  <Slides>33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Calibri Light</vt:lpstr>
      <vt:lpstr>Helvetica Neue</vt:lpstr>
      <vt:lpstr>Office-tema</vt:lpstr>
      <vt:lpstr>Grøntråd 13. maj 2019</vt:lpstr>
      <vt:lpstr>PowerPoint-præsentation</vt:lpstr>
      <vt:lpstr>Spørgsmål til Grøntråd</vt:lpstr>
      <vt:lpstr>PowerPoint-præsentation</vt:lpstr>
      <vt:lpstr>RCP-scenarierne</vt:lpstr>
      <vt:lpstr>Hovedbudskaber fra synteserapporten til IPCC's femte hovedrapport</vt:lpstr>
      <vt:lpstr>Hovedbudskaber fra synteserapporten til IPCC's femte hovedrapport</vt:lpstr>
      <vt:lpstr>Hovedbudskaber fra synteserapporten til IPCC's femte hovedrapport</vt:lpstr>
      <vt:lpstr>Normalperioder</vt:lpstr>
      <vt:lpstr>PowerPoint-præsentation</vt:lpstr>
      <vt:lpstr>SRES-scenarierne og RCP-scenarierne sammenholdt</vt:lpstr>
      <vt:lpstr>Klimaændringer i Danmark</vt:lpstr>
      <vt:lpstr>Klimaændringer i Danmark frem til 2050 ifølge A1B scenarie</vt:lpstr>
      <vt:lpstr>PowerPoint-præsentation</vt:lpstr>
      <vt:lpstr>Ændring i havniveau</vt:lpstr>
      <vt:lpstr>Fordeling af regn på sommer og vinter (A1B)</vt:lpstr>
      <vt:lpstr>PowerPoint-præsentation</vt:lpstr>
      <vt:lpstr>PowerPoint-præsentation</vt:lpstr>
      <vt:lpstr>PowerPoint-præsentation</vt:lpstr>
      <vt:lpstr>PowerPoint-præsentation</vt:lpstr>
      <vt:lpstr>PowerPoint-præsentation</vt:lpstr>
      <vt:lpstr>PowerPoint-præsentation</vt:lpstr>
      <vt:lpstr>Øget vindhastighed, højere bølger</vt:lpstr>
      <vt:lpstr>Anvendt stormflodsdata</vt:lpstr>
      <vt:lpstr>PowerPoint-præsentation</vt:lpstr>
      <vt:lpstr>PowerPoint-præsentation</vt:lpstr>
      <vt:lpstr>PowerPoint-præsentation</vt:lpstr>
      <vt:lpstr>PowerPoint-præsentation</vt:lpstr>
      <vt:lpstr>PowerPoint-præsentation</vt:lpstr>
      <vt:lpstr>PowerPoint-præsentation</vt:lpstr>
      <vt:lpstr>Nødvendige beslutninger</vt:lpstr>
      <vt:lpstr>Spørgsmål til Grøntråd</vt:lpstr>
      <vt:lpstr>PowerPoint-præsentation</vt:lpstr>
    </vt:vector>
  </TitlesOfParts>
  <Company>Fredereikshavn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Steenbock Vestergaard</dc:creator>
  <cp:lastModifiedBy>Sabrina Fyenbo</cp:lastModifiedBy>
  <cp:revision>18</cp:revision>
  <dcterms:created xsi:type="dcterms:W3CDTF">2019-02-11T07:15:58Z</dcterms:created>
  <dcterms:modified xsi:type="dcterms:W3CDTF">2020-12-07T08:11:45Z</dcterms:modified>
</cp:coreProperties>
</file>